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69" r:id="rId8"/>
    <p:sldId id="264" r:id="rId9"/>
    <p:sldId id="270" r:id="rId10"/>
    <p:sldId id="271" r:id="rId11"/>
    <p:sldId id="265" r:id="rId12"/>
    <p:sldId id="266" r:id="rId13"/>
    <p:sldId id="267" r:id="rId14"/>
    <p:sldId id="268" r:id="rId15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72FA-CF80-4DA6-90C6-52FDF9940D10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DFD09-231B-4267-B923-606D3912AE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67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6804660"/>
            <a:ext cx="9144000" cy="4008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819" y="452628"/>
            <a:ext cx="842763" cy="108813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4191" y="1522476"/>
            <a:ext cx="8266430" cy="21590"/>
          </a:xfrm>
          <a:custGeom>
            <a:avLst/>
            <a:gdLst/>
            <a:ahLst/>
            <a:cxnLst/>
            <a:rect l="l" t="t" r="r" b="b"/>
            <a:pathLst>
              <a:path w="8266430" h="21590">
                <a:moveTo>
                  <a:pt x="0" y="0"/>
                </a:moveTo>
                <a:lnTo>
                  <a:pt x="0" y="19812"/>
                </a:lnTo>
                <a:lnTo>
                  <a:pt x="8266176" y="21336"/>
                </a:lnTo>
                <a:lnTo>
                  <a:pt x="8266176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90659" y="6774180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3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090659" y="6441948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5">
                <a:moveTo>
                  <a:pt x="0" y="0"/>
                </a:moveTo>
                <a:lnTo>
                  <a:pt x="0" y="361188"/>
                </a:lnTo>
              </a:path>
            </a:pathLst>
          </a:custGeom>
          <a:ln w="39624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5677" y="300304"/>
            <a:ext cx="6708394" cy="100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F5F5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1640"/>
            <a:ext cx="7489825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5937-1838-41F4-AC26-9043D7B29F02}" type="datetime1">
              <a:rPr lang="en-US" smtClean="0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5F5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FAF2-6DEE-4603-8480-ADB11F275E40}" type="datetime1">
              <a:rPr lang="en-US" smtClean="0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5F5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7995"/>
            <a:ext cx="465439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7995"/>
            <a:ext cx="465439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9DAC-6800-40DC-B737-BD6A9C9D41FE}" type="datetime1">
              <a:rPr lang="en-US" smtClean="0"/>
              <a:t>7/7/2025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5F5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EFB7-0440-47BA-8CE9-FDC4B1AB9B4E}" type="datetime1">
              <a:rPr lang="en-US" smtClean="0"/>
              <a:t>7/7/2025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04DE-D493-47BD-89B3-468ECF774F2A}" type="datetime1">
              <a:rPr lang="en-US" smtClean="0"/>
              <a:t>7/7/2025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191" y="6804660"/>
            <a:ext cx="9144000" cy="4008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5819" y="452628"/>
            <a:ext cx="842763" cy="108813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4191" y="1522476"/>
            <a:ext cx="8266430" cy="21590"/>
          </a:xfrm>
          <a:custGeom>
            <a:avLst/>
            <a:gdLst/>
            <a:ahLst/>
            <a:cxnLst/>
            <a:rect l="l" t="t" r="r" b="b"/>
            <a:pathLst>
              <a:path w="8266430" h="21590">
                <a:moveTo>
                  <a:pt x="0" y="0"/>
                </a:moveTo>
                <a:lnTo>
                  <a:pt x="0" y="19812"/>
                </a:lnTo>
                <a:lnTo>
                  <a:pt x="8266176" y="21336"/>
                </a:lnTo>
                <a:lnTo>
                  <a:pt x="8266176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90659" y="6774180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3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090659" y="6441948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5">
                <a:moveTo>
                  <a:pt x="0" y="0"/>
                </a:moveTo>
                <a:lnTo>
                  <a:pt x="0" y="361188"/>
                </a:lnTo>
              </a:path>
            </a:pathLst>
          </a:custGeom>
          <a:ln w="39624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5325" y="335407"/>
            <a:ext cx="7769098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5F5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0421" y="1893824"/>
            <a:ext cx="7435215" cy="458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27545"/>
            <a:ext cx="342392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27545"/>
            <a:ext cx="24609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57D9-2114-4E54-B8D2-7E88052D3D25}" type="datetime1">
              <a:rPr lang="en-US" smtClean="0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27545"/>
            <a:ext cx="24609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obility.languages@unibo.it" TargetMode="External"/><Relationship Id="rId2" Type="http://schemas.openxmlformats.org/officeDocument/2006/relationships/hyperlink" Target="mailto:mariachiara.gnocchi@unibo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3500" y="3072383"/>
            <a:ext cx="5791835" cy="21621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-1270" algn="ctr">
              <a:lnSpc>
                <a:spcPct val="114700"/>
              </a:lnSpc>
              <a:spcBef>
                <a:spcPts val="300"/>
              </a:spcBef>
            </a:pPr>
            <a:r>
              <a:rPr sz="4000" b="1" spc="-5" dirty="0">
                <a:solidFill>
                  <a:srgbClr val="5F5F5F"/>
                </a:solidFill>
                <a:latin typeface="+mj-lt"/>
                <a:cs typeface="Comic Sans MS"/>
              </a:rPr>
              <a:t>Percorso </a:t>
            </a:r>
            <a:r>
              <a:rPr sz="4000" b="1" dirty="0">
                <a:solidFill>
                  <a:srgbClr val="5F5F5F"/>
                </a:solidFill>
                <a:latin typeface="+mj-lt"/>
                <a:cs typeface="Comic Sans MS"/>
              </a:rPr>
              <a:t>di doppio </a:t>
            </a:r>
            <a:r>
              <a:rPr sz="4000" b="1" dirty="0" err="1">
                <a:solidFill>
                  <a:srgbClr val="5F5F5F"/>
                </a:solidFill>
                <a:latin typeface="+mj-lt"/>
                <a:cs typeface="Comic Sans MS"/>
              </a:rPr>
              <a:t>titolo</a:t>
            </a:r>
            <a:r>
              <a:rPr sz="4000" b="1" dirty="0">
                <a:solidFill>
                  <a:srgbClr val="5F5F5F"/>
                </a:solidFill>
                <a:latin typeface="+mj-lt"/>
                <a:cs typeface="Comic Sans MS"/>
              </a:rPr>
              <a:t> </a:t>
            </a:r>
            <a:r>
              <a:rPr sz="4000" b="1" spc="5" dirty="0">
                <a:solidFill>
                  <a:srgbClr val="5F5F5F"/>
                </a:solidFill>
                <a:latin typeface="+mj-lt"/>
                <a:cs typeface="Comic Sans MS"/>
              </a:rPr>
              <a:t> </a:t>
            </a:r>
            <a:br>
              <a:rPr lang="it-IT" sz="4000" b="1" spc="5" dirty="0">
                <a:solidFill>
                  <a:srgbClr val="5F5F5F"/>
                </a:solidFill>
                <a:latin typeface="+mj-lt"/>
                <a:cs typeface="Comic Sans MS"/>
              </a:rPr>
            </a:br>
            <a:r>
              <a:rPr sz="4000" b="1" dirty="0">
                <a:solidFill>
                  <a:srgbClr val="5F5F5F"/>
                </a:solidFill>
                <a:latin typeface="+mj-lt"/>
                <a:cs typeface="Comic Sans MS"/>
              </a:rPr>
              <a:t>U</a:t>
            </a:r>
            <a:r>
              <a:rPr lang="it-IT" sz="4000" b="1" dirty="0">
                <a:solidFill>
                  <a:srgbClr val="5F5F5F"/>
                </a:solidFill>
                <a:latin typeface="+mj-lt"/>
                <a:cs typeface="Comic Sans MS"/>
              </a:rPr>
              <a:t>NIBO </a:t>
            </a:r>
            <a:r>
              <a:rPr sz="4000" b="1" dirty="0">
                <a:solidFill>
                  <a:srgbClr val="5F5F5F"/>
                </a:solidFill>
                <a:latin typeface="+mj-lt"/>
                <a:cs typeface="Comic Sans MS"/>
              </a:rPr>
              <a:t>-</a:t>
            </a:r>
            <a:r>
              <a:rPr lang="it-IT" sz="4000" b="1" dirty="0">
                <a:solidFill>
                  <a:srgbClr val="5F5F5F"/>
                </a:solidFill>
                <a:latin typeface="+mj-lt"/>
                <a:cs typeface="Comic Sans MS"/>
              </a:rPr>
              <a:t> </a:t>
            </a:r>
            <a:r>
              <a:rPr sz="4000" b="1" dirty="0" err="1">
                <a:solidFill>
                  <a:srgbClr val="5F5F5F"/>
                </a:solidFill>
                <a:latin typeface="+mj-lt"/>
                <a:cs typeface="Comic Sans MS"/>
              </a:rPr>
              <a:t>Université</a:t>
            </a:r>
            <a:r>
              <a:rPr sz="4000" b="1" spc="-25" dirty="0">
                <a:solidFill>
                  <a:srgbClr val="5F5F5F"/>
                </a:solidFill>
                <a:latin typeface="+mj-lt"/>
                <a:cs typeface="Comic Sans MS"/>
              </a:rPr>
              <a:t> </a:t>
            </a:r>
            <a:r>
              <a:rPr sz="4000" b="1" spc="-5" dirty="0">
                <a:solidFill>
                  <a:srgbClr val="5F5F5F"/>
                </a:solidFill>
                <a:latin typeface="+mj-lt"/>
                <a:cs typeface="Comic Sans MS"/>
              </a:rPr>
              <a:t>Paris</a:t>
            </a:r>
            <a:r>
              <a:rPr sz="4000" b="1" spc="-45" dirty="0">
                <a:solidFill>
                  <a:srgbClr val="5F5F5F"/>
                </a:solidFill>
                <a:latin typeface="+mj-lt"/>
                <a:cs typeface="Comic Sans MS"/>
              </a:rPr>
              <a:t> </a:t>
            </a:r>
            <a:r>
              <a:rPr sz="4000" b="1" spc="-5" dirty="0">
                <a:solidFill>
                  <a:srgbClr val="5F5F5F"/>
                </a:solidFill>
                <a:latin typeface="+mj-lt"/>
                <a:cs typeface="Comic Sans MS"/>
              </a:rPr>
              <a:t>Nanterre</a:t>
            </a:r>
            <a:endParaRPr sz="4000" dirty="0">
              <a:latin typeface="+mj-lt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14120" algn="ct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+mj-lt"/>
              </a:rPr>
              <a:t>Dipartimento </a:t>
            </a:r>
            <a:r>
              <a:rPr dirty="0">
                <a:latin typeface="+mj-lt"/>
              </a:rPr>
              <a:t>di Lingue,</a:t>
            </a:r>
            <a:r>
              <a:rPr lang="it-IT" dirty="0">
                <a:latin typeface="+mj-lt"/>
              </a:rPr>
              <a:t> </a:t>
            </a:r>
            <a:r>
              <a:rPr spc="-5" dirty="0">
                <a:latin typeface="+mj-lt"/>
              </a:rPr>
              <a:t>Letterature</a:t>
            </a:r>
            <a:r>
              <a:rPr spc="-70" dirty="0">
                <a:latin typeface="+mj-lt"/>
              </a:rPr>
              <a:t> </a:t>
            </a:r>
            <a:r>
              <a:rPr dirty="0">
                <a:latin typeface="+mj-lt"/>
              </a:rPr>
              <a:t>e</a:t>
            </a:r>
            <a:r>
              <a:rPr spc="-20" dirty="0">
                <a:latin typeface="+mj-lt"/>
              </a:rPr>
              <a:t> </a:t>
            </a:r>
            <a:r>
              <a:rPr dirty="0">
                <a:latin typeface="+mj-lt"/>
              </a:rPr>
              <a:t>Culture</a:t>
            </a:r>
            <a:r>
              <a:rPr spc="-60" dirty="0">
                <a:latin typeface="+mj-lt"/>
              </a:rPr>
              <a:t> </a:t>
            </a:r>
            <a:r>
              <a:rPr dirty="0">
                <a:latin typeface="+mj-lt"/>
              </a:rPr>
              <a:t>Moderne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4232" y="2293620"/>
            <a:ext cx="871411" cy="778763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F01CA1-A796-49E9-B37D-063F5742AB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800" b="1" i="0" dirty="0">
                <a:solidFill>
                  <a:srgbClr val="C00000"/>
                </a:solidFill>
              </a:rPr>
              <a:t>Piano</a:t>
            </a:r>
            <a:r>
              <a:rPr lang="it-IT" sz="2800" b="1" i="0" spc="-7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di studi -</a:t>
            </a:r>
            <a:r>
              <a:rPr lang="it-IT" sz="2800" b="1" i="0" spc="-8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II</a:t>
            </a:r>
            <a:r>
              <a:rPr lang="it-IT" sz="2800" b="1" i="0" spc="-2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anno</a:t>
            </a:r>
            <a:endParaRPr sz="2800" b="1" i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F090BD-BDD2-4602-AEA0-A0F949B705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5EE4A4-2A47-4A72-8681-5207B6DA8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2" y="2818047"/>
            <a:ext cx="8489416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4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35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marL="4445" algn="ctr">
              <a:lnSpc>
                <a:spcPts val="3835"/>
              </a:lnSpc>
            </a:pPr>
            <a:r>
              <a:rPr sz="2800" b="1" i="0" spc="-5" dirty="0">
                <a:solidFill>
                  <a:srgbClr val="C00000"/>
                </a:solidFill>
                <a:latin typeface="Calibri"/>
                <a:cs typeface="Calibri"/>
              </a:rPr>
              <a:t>Mobilità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7077" y="1643253"/>
            <a:ext cx="7698105" cy="54457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75184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it-IT" sz="2600" spc="-35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mobilità</a:t>
            </a:r>
            <a:r>
              <a:rPr sz="2600" spc="-5" dirty="0">
                <a:latin typeface="Calibri"/>
                <a:cs typeface="Calibri"/>
              </a:rPr>
              <a:t> presso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l’Université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Paris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Nanterre</a:t>
            </a:r>
            <a:r>
              <a:rPr lang="it-IT" sz="2600" spc="-10" dirty="0">
                <a:latin typeface="Calibri"/>
                <a:cs typeface="Calibri"/>
              </a:rPr>
              <a:t> è prevista al </a:t>
            </a:r>
            <a:r>
              <a:rPr lang="it-IT" sz="2600" b="1" spc="-10" dirty="0">
                <a:latin typeface="Calibri"/>
                <a:cs typeface="Calibri"/>
              </a:rPr>
              <a:t>secondo anno</a:t>
            </a:r>
            <a:r>
              <a:rPr lang="it-IT" sz="2600" spc="-10" dirty="0">
                <a:latin typeface="Calibri"/>
                <a:cs typeface="Calibri"/>
              </a:rPr>
              <a:t> di corso</a:t>
            </a:r>
            <a:endParaRPr sz="2600" dirty="0">
              <a:latin typeface="Calibri"/>
              <a:cs typeface="Calibri"/>
            </a:endParaRPr>
          </a:p>
          <a:p>
            <a:pPr marL="299085" marR="927100" indent="-287020">
              <a:lnSpc>
                <a:spcPct val="999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Durante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mobilità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presso </a:t>
            </a:r>
            <a:r>
              <a:rPr sz="2600" spc="-10" dirty="0" err="1">
                <a:solidFill>
                  <a:srgbClr val="C00000"/>
                </a:solidFill>
                <a:latin typeface="Calibri"/>
                <a:cs typeface="Calibri"/>
              </a:rPr>
              <a:t>l’Université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Paris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Nanterre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è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possibile</a:t>
            </a:r>
            <a:r>
              <a:rPr sz="2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sostenere </a:t>
            </a:r>
            <a:r>
              <a:rPr sz="2600" spc="-5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gli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esami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solo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del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M2</a:t>
            </a:r>
          </a:p>
          <a:p>
            <a:pPr marL="299085" marR="477520" indent="-287020">
              <a:lnSpc>
                <a:spcPct val="99900"/>
              </a:lnSpc>
              <a:spcBef>
                <a:spcPts val="61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spc="-30" dirty="0">
                <a:latin typeface="Calibri"/>
                <a:cs typeface="Calibri"/>
              </a:rPr>
              <a:t>L’Università </a:t>
            </a:r>
            <a:r>
              <a:rPr sz="2600" spc="-5" dirty="0">
                <a:latin typeface="Calibri"/>
                <a:cs typeface="Calibri"/>
              </a:rPr>
              <a:t>di </a:t>
            </a:r>
            <a:r>
              <a:rPr sz="2600" spc="-10" dirty="0">
                <a:latin typeface="Calibri"/>
                <a:cs typeface="Calibri"/>
              </a:rPr>
              <a:t>Bologna predilige </a:t>
            </a:r>
            <a:r>
              <a:rPr sz="2600" spc="-30" dirty="0">
                <a:latin typeface="Calibri"/>
                <a:cs typeface="Calibri"/>
              </a:rPr>
              <a:t>l’esame </a:t>
            </a:r>
            <a:r>
              <a:rPr sz="2600" spc="-15" dirty="0">
                <a:latin typeface="Calibri"/>
                <a:cs typeface="Calibri"/>
              </a:rPr>
              <a:t>orale come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tipologia di </a:t>
            </a:r>
            <a:r>
              <a:rPr sz="2600" dirty="0">
                <a:latin typeface="Calibri"/>
                <a:cs typeface="Calibri"/>
              </a:rPr>
              <a:t>esame </a:t>
            </a:r>
            <a:r>
              <a:rPr sz="2600" spc="-5" dirty="0">
                <a:latin typeface="Calibri"/>
                <a:cs typeface="Calibri"/>
              </a:rPr>
              <a:t>di </a:t>
            </a:r>
            <a:r>
              <a:rPr sz="2600" spc="-20" dirty="0">
                <a:latin typeface="Calibri"/>
                <a:cs typeface="Calibri"/>
              </a:rPr>
              <a:t>profitto, </a:t>
            </a:r>
            <a:r>
              <a:rPr sz="2600" spc="-10" dirty="0">
                <a:latin typeface="Calibri"/>
                <a:cs typeface="Calibri"/>
              </a:rPr>
              <a:t>mentre </a:t>
            </a:r>
            <a:r>
              <a:rPr sz="2600" dirty="0">
                <a:latin typeface="Calibri"/>
                <a:cs typeface="Calibri"/>
              </a:rPr>
              <a:t>nella sede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straniera </a:t>
            </a:r>
            <a:r>
              <a:rPr sz="2600" dirty="0">
                <a:latin typeface="Calibri"/>
                <a:cs typeface="Calibri"/>
              </a:rPr>
              <a:t>si </a:t>
            </a:r>
            <a:r>
              <a:rPr sz="2600" spc="-5" dirty="0">
                <a:latin typeface="Calibri"/>
                <a:cs typeface="Calibri"/>
              </a:rPr>
              <a:t>dà </a:t>
            </a:r>
            <a:r>
              <a:rPr sz="2600" dirty="0">
                <a:latin typeface="Calibri"/>
                <a:cs typeface="Calibri"/>
              </a:rPr>
              <a:t>spazio a esami </a:t>
            </a:r>
            <a:r>
              <a:rPr sz="2600" spc="-5" dirty="0">
                <a:latin typeface="Calibri"/>
                <a:cs typeface="Calibri"/>
              </a:rPr>
              <a:t>scritti </a:t>
            </a:r>
            <a:r>
              <a:rPr sz="2600" dirty="0">
                <a:latin typeface="Calibri"/>
                <a:cs typeface="Calibri"/>
              </a:rPr>
              <a:t>e </a:t>
            </a:r>
            <a:r>
              <a:rPr sz="2600" spc="-5" dirty="0">
                <a:latin typeface="Calibri"/>
                <a:cs typeface="Calibri"/>
              </a:rPr>
              <a:t>tesine da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consegnare.</a:t>
            </a:r>
            <a:endParaRPr sz="2600" dirty="0">
              <a:latin typeface="Calibri"/>
              <a:cs typeface="Calibri"/>
            </a:endParaRPr>
          </a:p>
          <a:p>
            <a:pPr marL="299085" marR="5080" indent="-287020">
              <a:spcBef>
                <a:spcPts val="61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spc="-15" dirty="0">
                <a:latin typeface="Calibri"/>
                <a:cs typeface="Calibri"/>
              </a:rPr>
              <a:t>Durante </a:t>
            </a:r>
            <a:r>
              <a:rPr sz="2600" dirty="0">
                <a:latin typeface="Calibri"/>
                <a:cs typeface="Calibri"/>
              </a:rPr>
              <a:t>il </a:t>
            </a:r>
            <a:r>
              <a:rPr sz="2600" spc="-5" dirty="0">
                <a:latin typeface="Calibri"/>
                <a:cs typeface="Calibri"/>
              </a:rPr>
              <a:t>periodo di </a:t>
            </a:r>
            <a:r>
              <a:rPr sz="2600" spc="-10" dirty="0">
                <a:latin typeface="Calibri"/>
                <a:cs typeface="Calibri"/>
              </a:rPr>
              <a:t>mobilità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b="1" dirty="0">
                <a:latin typeface="Calibri"/>
                <a:cs typeface="Calibri"/>
              </a:rPr>
              <a:t>2° </a:t>
            </a:r>
            <a:r>
              <a:rPr sz="2600" b="1" spc="-5" dirty="0">
                <a:latin typeface="Calibri"/>
                <a:cs typeface="Calibri"/>
              </a:rPr>
              <a:t>anno</a:t>
            </a:r>
            <a:r>
              <a:rPr sz="2600" spc="-5" dirty="0">
                <a:latin typeface="Calibri"/>
                <a:cs typeface="Calibri"/>
              </a:rPr>
              <a:t>) </a:t>
            </a:r>
            <a:r>
              <a:rPr sz="2600" spc="-10" dirty="0">
                <a:latin typeface="Calibri"/>
                <a:cs typeface="Calibri"/>
              </a:rPr>
              <a:t>sarà </a:t>
            </a:r>
            <a:r>
              <a:rPr sz="2600" spc="-5" dirty="0">
                <a:latin typeface="Calibri"/>
                <a:cs typeface="Calibri"/>
              </a:rPr>
              <a:t>necessario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ottenere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il </a:t>
            </a:r>
            <a:r>
              <a:rPr sz="2600" spc="-10" dirty="0">
                <a:latin typeface="Calibri"/>
                <a:cs typeface="Calibri"/>
              </a:rPr>
              <a:t>riconoscimento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minimo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33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ECTS</a:t>
            </a:r>
            <a:r>
              <a:rPr lang="it-IT" sz="2600" b="1" spc="-10" dirty="0">
                <a:latin typeface="Calibri"/>
                <a:cs typeface="Calibri"/>
              </a:rPr>
              <a:t> a </a:t>
            </a:r>
            <a:r>
              <a:rPr lang="it-IT" sz="2600" b="1" spc="-5" dirty="0">
                <a:cs typeface="Calibri"/>
              </a:rPr>
              <a:t>un</a:t>
            </a:r>
            <a:r>
              <a:rPr lang="it-IT" sz="2600" b="1" spc="45" dirty="0">
                <a:cs typeface="Calibri"/>
              </a:rPr>
              <a:t> </a:t>
            </a:r>
            <a:r>
              <a:rPr lang="it-IT" sz="2600" b="1" dirty="0">
                <a:cs typeface="Calibri"/>
              </a:rPr>
              <a:t>massimo</a:t>
            </a:r>
            <a:r>
              <a:rPr lang="it-IT" sz="2600" b="1" spc="-75" dirty="0">
                <a:cs typeface="Calibri"/>
              </a:rPr>
              <a:t> </a:t>
            </a:r>
            <a:r>
              <a:rPr lang="it-IT" sz="2600" b="1" spc="-5" dirty="0">
                <a:cs typeface="Calibri"/>
              </a:rPr>
              <a:t>di</a:t>
            </a:r>
            <a:r>
              <a:rPr lang="it-IT" sz="2600" b="1" spc="-20" dirty="0">
                <a:cs typeface="Calibri"/>
              </a:rPr>
              <a:t> </a:t>
            </a:r>
            <a:r>
              <a:rPr lang="it-IT" sz="2600" b="1" dirty="0">
                <a:cs typeface="Calibri"/>
              </a:rPr>
              <a:t>60</a:t>
            </a:r>
            <a:r>
              <a:rPr lang="it-IT" sz="2600" b="1" spc="-60" dirty="0">
                <a:cs typeface="Calibri"/>
              </a:rPr>
              <a:t> </a:t>
            </a:r>
            <a:r>
              <a:rPr lang="it-IT" sz="2600" b="1" spc="-10" dirty="0">
                <a:cs typeface="Calibri"/>
              </a:rPr>
              <a:t>ECTS.</a:t>
            </a:r>
            <a:endParaRPr lang="it-IT" sz="2600" dirty="0"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 rot="3580188">
            <a:off x="8156575" y="6155233"/>
            <a:ext cx="67310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51A722-FB91-4A8C-9A7E-CF3FF59230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35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marL="4445" algn="ctr">
              <a:lnSpc>
                <a:spcPts val="3835"/>
              </a:lnSpc>
            </a:pPr>
            <a:r>
              <a:rPr sz="2800" b="1" i="0" spc="-5" dirty="0">
                <a:solidFill>
                  <a:srgbClr val="C00000"/>
                </a:solidFill>
                <a:latin typeface="Calibri"/>
                <a:cs typeface="Calibri"/>
              </a:rPr>
              <a:t>Mobilità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5173" y="1508506"/>
            <a:ext cx="7620000" cy="5325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Il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piano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studi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sarà</a:t>
            </a:r>
            <a:r>
              <a:rPr sz="2800" spc="-25" dirty="0">
                <a:latin typeface="Calibri"/>
                <a:cs typeface="Calibri"/>
              </a:rPr>
              <a:t> costruito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accordo</a:t>
            </a:r>
            <a:r>
              <a:rPr sz="2800" spc="-20" dirty="0">
                <a:latin typeface="Calibri"/>
                <a:cs typeface="Calibri"/>
              </a:rPr>
              <a:t> dallo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studente </a:t>
            </a:r>
            <a:r>
              <a:rPr sz="2800" spc="-15" dirty="0">
                <a:latin typeface="Calibri"/>
                <a:cs typeface="Calibri"/>
              </a:rPr>
              <a:t>con </a:t>
            </a:r>
            <a:r>
              <a:rPr sz="2800" spc="-25" dirty="0">
                <a:latin typeface="Calibri"/>
                <a:cs typeface="Calibri"/>
              </a:rPr>
              <a:t>l’Università </a:t>
            </a:r>
            <a:r>
              <a:rPr sz="2800" spc="-35" dirty="0">
                <a:latin typeface="Calibri"/>
                <a:cs typeface="Calibri"/>
              </a:rPr>
              <a:t>estera </a:t>
            </a:r>
            <a:r>
              <a:rPr sz="2800" spc="-5" dirty="0">
                <a:latin typeface="Calibri"/>
                <a:cs typeface="Calibri"/>
              </a:rPr>
              <a:t>e </a:t>
            </a:r>
            <a:r>
              <a:rPr sz="2800" spc="-35" dirty="0">
                <a:latin typeface="Calibri"/>
                <a:cs typeface="Calibri"/>
              </a:rPr>
              <a:t>formalizzato </a:t>
            </a:r>
            <a:r>
              <a:rPr sz="2800" spc="-25" dirty="0">
                <a:latin typeface="Calibri"/>
                <a:cs typeface="Calibri"/>
              </a:rPr>
              <a:t>nel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Learning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Agreement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durante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periodo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all’estero</a:t>
            </a:r>
            <a:endParaRPr sz="2800" dirty="0">
              <a:latin typeface="Calibri"/>
              <a:cs typeface="Calibri"/>
            </a:endParaRPr>
          </a:p>
          <a:p>
            <a:pPr marL="299085" marR="117475" indent="-287020" algn="just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99720" algn="l"/>
              </a:tabLst>
            </a:pPr>
            <a:r>
              <a:rPr sz="2800" spc="-15" dirty="0">
                <a:latin typeface="Calibri"/>
                <a:cs typeface="Calibri"/>
              </a:rPr>
              <a:t>Al </a:t>
            </a:r>
            <a:r>
              <a:rPr sz="2800" spc="-20" dirty="0">
                <a:latin typeface="Calibri"/>
                <a:cs typeface="Calibri"/>
              </a:rPr>
              <a:t>ritorno </a:t>
            </a:r>
            <a:r>
              <a:rPr sz="2800" spc="-15" dirty="0">
                <a:latin typeface="Calibri"/>
                <a:cs typeface="Calibri"/>
              </a:rPr>
              <a:t>dal </a:t>
            </a:r>
            <a:r>
              <a:rPr sz="2800" spc="-20" dirty="0">
                <a:latin typeface="Calibri"/>
                <a:cs typeface="Calibri"/>
              </a:rPr>
              <a:t>periodo </a:t>
            </a:r>
            <a:r>
              <a:rPr sz="2800" spc="-50" dirty="0">
                <a:latin typeface="Calibri"/>
                <a:cs typeface="Calibri"/>
              </a:rPr>
              <a:t>all’estero </a:t>
            </a:r>
            <a:r>
              <a:rPr sz="2800" spc="-15" dirty="0">
                <a:latin typeface="Calibri"/>
                <a:cs typeface="Calibri"/>
              </a:rPr>
              <a:t>gli </a:t>
            </a:r>
            <a:r>
              <a:rPr sz="2800" spc="-25" dirty="0">
                <a:latin typeface="Calibri"/>
                <a:cs typeface="Calibri"/>
              </a:rPr>
              <a:t>esami </a:t>
            </a:r>
            <a:r>
              <a:rPr sz="2800" spc="-30" dirty="0">
                <a:latin typeface="Calibri"/>
                <a:cs typeface="Calibri"/>
              </a:rPr>
              <a:t>saranno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registrati </a:t>
            </a:r>
            <a:r>
              <a:rPr sz="2800" spc="-20" dirty="0">
                <a:latin typeface="Calibri"/>
                <a:cs typeface="Calibri"/>
              </a:rPr>
              <a:t>nella </a:t>
            </a:r>
            <a:r>
              <a:rPr sz="2800" spc="-25" dirty="0">
                <a:latin typeface="Calibri"/>
                <a:cs typeface="Calibri"/>
              </a:rPr>
              <a:t>carriera </a:t>
            </a:r>
            <a:r>
              <a:rPr sz="2800" spc="-20" dirty="0">
                <a:latin typeface="Calibri"/>
                <a:cs typeface="Calibri"/>
              </a:rPr>
              <a:t>degli </a:t>
            </a:r>
            <a:r>
              <a:rPr sz="2800" spc="-30" dirty="0">
                <a:latin typeface="Calibri"/>
                <a:cs typeface="Calibri"/>
              </a:rPr>
              <a:t>studenti </a:t>
            </a:r>
            <a:r>
              <a:rPr sz="2800" spc="-25" dirty="0">
                <a:latin typeface="Calibri"/>
                <a:cs typeface="Calibri"/>
              </a:rPr>
              <a:t>partecipanti </a:t>
            </a:r>
            <a:r>
              <a:rPr sz="2800" spc="-20" dirty="0">
                <a:latin typeface="Calibri"/>
                <a:cs typeface="Calibri"/>
              </a:rPr>
              <a:t> per </a:t>
            </a:r>
            <a:r>
              <a:rPr sz="2800" spc="-50" dirty="0">
                <a:latin typeface="Calibri"/>
                <a:cs typeface="Calibri"/>
              </a:rPr>
              <a:t>effetto </a:t>
            </a:r>
            <a:r>
              <a:rPr sz="2800" spc="-20" dirty="0">
                <a:latin typeface="Calibri"/>
                <a:cs typeface="Calibri"/>
              </a:rPr>
              <a:t>delle </a:t>
            </a:r>
            <a:r>
              <a:rPr sz="2800" b="1" spc="-25" dirty="0">
                <a:latin typeface="Calibri"/>
                <a:cs typeface="Calibri"/>
              </a:rPr>
              <a:t>richieste </a:t>
            </a:r>
            <a:r>
              <a:rPr sz="2800" b="1" spc="-10" dirty="0">
                <a:latin typeface="Calibri"/>
                <a:cs typeface="Calibri"/>
              </a:rPr>
              <a:t>di </a:t>
            </a:r>
            <a:r>
              <a:rPr sz="2800" b="1" spc="-25" dirty="0">
                <a:latin typeface="Calibri"/>
                <a:cs typeface="Calibri"/>
              </a:rPr>
              <a:t>riconoscimento </a:t>
            </a:r>
            <a:r>
              <a:rPr sz="2800" spc="-20" dirty="0">
                <a:latin typeface="Calibri"/>
                <a:cs typeface="Calibri"/>
              </a:rPr>
              <a:t>degli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esami </a:t>
            </a:r>
            <a:r>
              <a:rPr sz="2800" spc="-30" dirty="0">
                <a:latin typeface="Calibri"/>
                <a:cs typeface="Calibri"/>
              </a:rPr>
              <a:t>sostenuti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all’estero</a:t>
            </a:r>
            <a:endParaRPr sz="2800" dirty="0">
              <a:latin typeface="Calibri"/>
              <a:cs typeface="Calibri"/>
            </a:endParaRPr>
          </a:p>
          <a:p>
            <a:pPr marL="299085" marR="876300" indent="-28702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mobilità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avverrà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secondo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procedura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programma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Erasmus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plus</a:t>
            </a:r>
            <a:endParaRPr sz="2800" dirty="0">
              <a:latin typeface="Calibri"/>
              <a:cs typeface="Calibri"/>
            </a:endParaRPr>
          </a:p>
          <a:p>
            <a:pPr marL="299085" marR="38671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6402070" algn="l"/>
              </a:tabLst>
            </a:pP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mobilità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potrà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prevedere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l’ottenimento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una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borsa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studio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all’interno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 err="1">
                <a:latin typeface="Calibri"/>
                <a:cs typeface="Calibri"/>
              </a:rPr>
              <a:t>programma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 Erasmus</a:t>
            </a:r>
            <a:r>
              <a:rPr lang="it-IT" sz="2800" spc="15" dirty="0">
                <a:latin typeface="Calibri"/>
                <a:cs typeface="Calibri"/>
              </a:rPr>
              <a:t>+</a:t>
            </a:r>
            <a:r>
              <a:rPr sz="2800" spc="-25" dirty="0">
                <a:latin typeface="Calibri"/>
                <a:cs typeface="Calibri"/>
              </a:rPr>
              <a:t>	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D9A372-4386-4B8B-9203-0AB68BB703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9877" y="342138"/>
            <a:ext cx="7770495" cy="5541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 algn="ctr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5F5F5F"/>
                </a:solidFill>
                <a:latin typeface="Calibri"/>
                <a:cs typeface="Calibri"/>
              </a:rPr>
              <a:t>Presentazione</a:t>
            </a:r>
            <a:r>
              <a:rPr sz="2800" spc="-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5F5F5F"/>
                </a:solidFill>
                <a:latin typeface="Calibri"/>
                <a:cs typeface="Calibri"/>
              </a:rPr>
              <a:t>del</a:t>
            </a:r>
            <a:r>
              <a:rPr sz="2800" spc="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5F5F5F"/>
                </a:solidFill>
                <a:latin typeface="Calibri"/>
                <a:cs typeface="Calibri"/>
              </a:rPr>
              <a:t>programma</a:t>
            </a:r>
            <a:r>
              <a:rPr sz="2800" spc="-4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F5F5F"/>
                </a:solidFill>
                <a:latin typeface="Calibri"/>
                <a:cs typeface="Calibri"/>
              </a:rPr>
              <a:t>di</a:t>
            </a:r>
            <a:r>
              <a:rPr sz="2800" spc="-4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5F5F5F"/>
                </a:solidFill>
                <a:latin typeface="Calibri"/>
                <a:cs typeface="Calibri"/>
              </a:rPr>
              <a:t>doppio</a:t>
            </a:r>
            <a:r>
              <a:rPr sz="2800" spc="-3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5F5F5F"/>
                </a:solidFill>
                <a:latin typeface="Calibri"/>
                <a:cs typeface="Calibri"/>
              </a:rPr>
              <a:t>titolo</a:t>
            </a:r>
            <a:endParaRPr sz="2800" dirty="0">
              <a:latin typeface="Calibri"/>
              <a:cs typeface="Calibri"/>
            </a:endParaRPr>
          </a:p>
          <a:p>
            <a:pPr marL="128270" algn="ctr">
              <a:lnSpc>
                <a:spcPct val="100000"/>
              </a:lnSpc>
            </a:pP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Ottenimento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del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doppio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titolo</a:t>
            </a:r>
            <a:endParaRPr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Prova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finale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(Tesi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laurea)</a:t>
            </a:r>
            <a:r>
              <a:rPr sz="2800" spc="-35" dirty="0">
                <a:latin typeface="Calibri"/>
                <a:cs typeface="Calibri"/>
              </a:rPr>
              <a:t> sarà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co-diretta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lang="it-IT" sz="2800" spc="-20" dirty="0">
                <a:latin typeface="Calibri"/>
                <a:cs typeface="Calibri"/>
              </a:rPr>
              <a:t>/una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docente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dell’Università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Partner</a:t>
            </a:r>
            <a:endParaRPr lang="it-IT" sz="2800" spc="-3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4965" marR="179070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discussione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avverrà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presso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25" dirty="0">
                <a:latin typeface="Calibri"/>
                <a:cs typeface="Calibri"/>
              </a:rPr>
              <a:t>sede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appartenenza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</a:t>
            </a:r>
            <a:r>
              <a:rPr sz="2800" b="1" spc="-20" dirty="0" err="1">
                <a:latin typeface="Calibri"/>
                <a:cs typeface="Calibri"/>
              </a:rPr>
              <a:t>Unibo</a:t>
            </a:r>
            <a:r>
              <a:rPr sz="2800" spc="-20" dirty="0">
                <a:latin typeface="Calibri"/>
                <a:cs typeface="Calibri"/>
              </a:rPr>
              <a:t>)</a:t>
            </a:r>
            <a:endParaRPr lang="it-IT" sz="2800" spc="-20" dirty="0">
              <a:latin typeface="Calibri"/>
              <a:cs typeface="Calibri"/>
            </a:endParaRPr>
          </a:p>
          <a:p>
            <a:pPr marL="354965" marR="179070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4965" marR="94615" indent="-3429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Sarà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previsto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l’invio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abstract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della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propria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tesi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Laurea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alla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Partner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B9ED27F-F4FA-4F90-855B-90307A8024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0" y="704529"/>
            <a:ext cx="6629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0" spc="-10" dirty="0"/>
              <a:t>Presentazione</a:t>
            </a:r>
            <a:r>
              <a:rPr lang="it-IT" sz="2800" i="0" spc="-25" dirty="0"/>
              <a:t> </a:t>
            </a:r>
            <a:r>
              <a:rPr lang="it-IT" sz="2800" i="0" dirty="0"/>
              <a:t>del</a:t>
            </a:r>
            <a:r>
              <a:rPr lang="it-IT" sz="2800" i="0" spc="-10" dirty="0"/>
              <a:t> </a:t>
            </a:r>
            <a:r>
              <a:rPr lang="it-IT" sz="2800" i="0" spc="-5" dirty="0"/>
              <a:t>programma</a:t>
            </a:r>
            <a:r>
              <a:rPr lang="it-IT" sz="2800" i="0" spc="20" dirty="0"/>
              <a:t> </a:t>
            </a:r>
            <a:r>
              <a:rPr lang="it-IT" sz="2800" i="0" spc="-5" dirty="0"/>
              <a:t>di</a:t>
            </a:r>
            <a:r>
              <a:rPr lang="it-IT" sz="2800" i="0" spc="5" dirty="0"/>
              <a:t> </a:t>
            </a:r>
            <a:r>
              <a:rPr lang="it-IT" sz="2800" i="0" spc="-5" dirty="0"/>
              <a:t>doppio</a:t>
            </a:r>
            <a:r>
              <a:rPr lang="it-IT" sz="2800" i="0" spc="-20" dirty="0"/>
              <a:t> </a:t>
            </a:r>
            <a:r>
              <a:rPr lang="it-IT" sz="2800" i="0" spc="-10" dirty="0"/>
              <a:t>titolo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7582" y="2025650"/>
            <a:ext cx="4458335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C00000"/>
                </a:solidFill>
                <a:latin typeface="+mj-lt"/>
                <a:cs typeface="Calibri"/>
              </a:rPr>
              <a:t>Contatti</a:t>
            </a:r>
            <a:endParaRPr sz="2800" b="1" dirty="0">
              <a:solidFill>
                <a:srgbClr val="C00000"/>
              </a:solidFill>
              <a:latin typeface="+mj-lt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+mj-lt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595"/>
              </a:spcBef>
            </a:pPr>
            <a:r>
              <a:rPr lang="it-IT" sz="2800" dirty="0">
                <a:latin typeface="+mj-lt"/>
                <a:cs typeface="Calibri"/>
              </a:rPr>
              <a:t>Prof.ssa Maria Chiara Gnocchi </a:t>
            </a:r>
            <a:r>
              <a:rPr lang="it-IT" sz="2800" dirty="0">
                <a:latin typeface="+mj-lt"/>
                <a:cs typeface="Calibri"/>
                <a:hlinkClick r:id="rId2"/>
              </a:rPr>
              <a:t>mariachiara.gnocchi@unibo.it</a:t>
            </a:r>
            <a:endParaRPr lang="it-IT" sz="2800" dirty="0">
              <a:latin typeface="+mj-lt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595"/>
              </a:spcBef>
            </a:pPr>
            <a:endParaRPr lang="it-IT" sz="2800" dirty="0">
              <a:latin typeface="+mj-lt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595"/>
              </a:spcBef>
            </a:pPr>
            <a:r>
              <a:rPr lang="it-IT" sz="2800" dirty="0">
                <a:latin typeface="+mj-lt"/>
                <a:cs typeface="Calibri"/>
              </a:rPr>
              <a:t>International Mobility Office – LILEC </a:t>
            </a:r>
            <a:r>
              <a:rPr lang="it-IT" sz="2800" dirty="0">
                <a:latin typeface="+mj-lt"/>
                <a:cs typeface="Calibri"/>
                <a:hlinkClick r:id="rId3"/>
              </a:rPr>
              <a:t>mobility.languages@unibo.it</a:t>
            </a:r>
            <a:endParaRPr sz="2400" dirty="0">
              <a:latin typeface="+mj-lt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E114EE-8F33-4F52-B343-D32CE495C1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9877" y="604773"/>
            <a:ext cx="7915275" cy="5750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8490" algn="ctr">
              <a:lnSpc>
                <a:spcPts val="2875"/>
              </a:lnSpc>
              <a:spcBef>
                <a:spcPts val="100"/>
              </a:spcBef>
            </a:pPr>
            <a:r>
              <a:rPr sz="2400" spc="-15" dirty="0">
                <a:solidFill>
                  <a:srgbClr val="5F5F5F"/>
                </a:solidFill>
                <a:latin typeface="Calibri"/>
                <a:cs typeface="Calibri"/>
              </a:rPr>
              <a:t>Presentazione</a:t>
            </a:r>
            <a:r>
              <a:rPr sz="2400" spc="-2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Calibri"/>
                <a:cs typeface="Calibri"/>
              </a:rPr>
              <a:t>del</a:t>
            </a:r>
            <a:r>
              <a:rPr sz="2400" spc="-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programma</a:t>
            </a:r>
            <a:r>
              <a:rPr sz="2400" spc="-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di</a:t>
            </a:r>
            <a:r>
              <a:rPr sz="2400" spc="-3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Calibri"/>
                <a:cs typeface="Calibri"/>
              </a:rPr>
              <a:t>doppio</a:t>
            </a:r>
            <a:r>
              <a:rPr sz="2400" spc="2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Calibri"/>
                <a:cs typeface="Calibri"/>
              </a:rPr>
              <a:t>titolo</a:t>
            </a:r>
            <a:endParaRPr sz="2400" dirty="0">
              <a:latin typeface="Calibri"/>
              <a:cs typeface="Calibri"/>
            </a:endParaRPr>
          </a:p>
          <a:p>
            <a:pPr marL="633095" algn="ctr">
              <a:lnSpc>
                <a:spcPts val="2875"/>
              </a:lnSpc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Caratteristiche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Rivolto</a:t>
            </a:r>
            <a:r>
              <a:rPr sz="2800" spc="-15" dirty="0">
                <a:latin typeface="Calibri"/>
                <a:cs typeface="Calibri"/>
              </a:rPr>
              <a:t> agli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studenti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lang="it-IT" sz="2800" spc="50" dirty="0">
                <a:latin typeface="Calibri"/>
                <a:cs typeface="Calibri"/>
              </a:rPr>
              <a:t>e alle studentesse </a:t>
            </a:r>
            <a:r>
              <a:rPr sz="2800" spc="-20" dirty="0">
                <a:latin typeface="Calibri"/>
                <a:cs typeface="Calibri"/>
              </a:rPr>
              <a:t>del</a:t>
            </a:r>
            <a:r>
              <a:rPr lang="it-IT"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Corso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Laurea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Magistrale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Letterature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moderne,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comparate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postcoloniali</a:t>
            </a:r>
            <a:r>
              <a:rPr lang="it-IT" sz="2800" spc="-30" dirty="0">
                <a:latin typeface="Calibri"/>
                <a:cs typeface="Calibri"/>
              </a:rPr>
              <a:t> con iscrizione al primo anno in corso</a:t>
            </a:r>
          </a:p>
          <a:p>
            <a:pPr marL="354965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4965" marR="96774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Numero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studenti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selezionati: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6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ciascuna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Università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ogni </a:t>
            </a:r>
            <a:r>
              <a:rPr sz="2800" spc="-25" dirty="0">
                <a:latin typeface="Calibri"/>
                <a:cs typeface="Calibri"/>
              </a:rPr>
              <a:t>anno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 err="1">
                <a:latin typeface="Calibri"/>
                <a:cs typeface="Calibri"/>
              </a:rPr>
              <a:t>accademico</a:t>
            </a:r>
            <a:endParaRPr lang="it-IT" sz="2800" spc="-25" dirty="0">
              <a:latin typeface="Calibri"/>
              <a:cs typeface="Calibri"/>
            </a:endParaRPr>
          </a:p>
          <a:p>
            <a:pPr marL="354965" marR="96774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Mobilità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obbligatoria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presso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l’Università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partner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</a:t>
            </a:r>
            <a:endParaRPr sz="28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secondo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anno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 err="1">
                <a:latin typeface="Calibri"/>
                <a:cs typeface="Calibri"/>
              </a:rPr>
              <a:t>corso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ACE85A0-A09C-40BC-B5A2-FCDD885787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9877" y="604773"/>
            <a:ext cx="8061325" cy="6001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075" algn="ctr">
              <a:lnSpc>
                <a:spcPts val="2875"/>
              </a:lnSpc>
              <a:spcBef>
                <a:spcPts val="100"/>
              </a:spcBef>
            </a:pPr>
            <a:r>
              <a:rPr sz="2400" spc="-15" dirty="0">
                <a:solidFill>
                  <a:srgbClr val="5F5F5F"/>
                </a:solidFill>
                <a:latin typeface="Calibri"/>
                <a:cs typeface="Calibri"/>
              </a:rPr>
              <a:t>Presentazione</a:t>
            </a:r>
            <a:r>
              <a:rPr sz="2400" spc="-2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Calibri"/>
                <a:cs typeface="Calibri"/>
              </a:rPr>
              <a:t>del</a:t>
            </a:r>
            <a:r>
              <a:rPr sz="2400" spc="-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programma</a:t>
            </a:r>
            <a:r>
              <a:rPr sz="2400" spc="-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F5F5F"/>
                </a:solidFill>
                <a:latin typeface="Calibri"/>
                <a:cs typeface="Calibri"/>
              </a:rPr>
              <a:t>di</a:t>
            </a:r>
            <a:r>
              <a:rPr sz="2400" spc="-3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5F5F"/>
                </a:solidFill>
                <a:latin typeface="Calibri"/>
                <a:cs typeface="Calibri"/>
              </a:rPr>
              <a:t>doppio</a:t>
            </a:r>
            <a:r>
              <a:rPr sz="2400" spc="2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F5F5F"/>
                </a:solidFill>
                <a:latin typeface="Calibri"/>
                <a:cs typeface="Calibri"/>
              </a:rPr>
              <a:t>titolo</a:t>
            </a:r>
            <a:endParaRPr sz="2400" dirty="0">
              <a:latin typeface="Calibri"/>
              <a:cs typeface="Calibri"/>
            </a:endParaRPr>
          </a:p>
          <a:p>
            <a:pPr marL="487680" algn="ctr">
              <a:lnSpc>
                <a:spcPts val="2875"/>
              </a:lnSpc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Caratteristiche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 dirty="0">
              <a:latin typeface="Calibri"/>
              <a:cs typeface="Calibri"/>
            </a:endParaRPr>
          </a:p>
          <a:p>
            <a:pPr marL="354965" marR="42545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fr-FR" sz="2800" spc="-30" dirty="0" err="1">
                <a:cs typeface="Calibri"/>
              </a:rPr>
              <a:t>Conseguimento</a:t>
            </a:r>
            <a:r>
              <a:rPr lang="fr-FR" sz="2800" spc="45" dirty="0">
                <a:cs typeface="Calibri"/>
              </a:rPr>
              <a:t> </a:t>
            </a:r>
            <a:r>
              <a:rPr lang="fr-FR" sz="2800" spc="-20" dirty="0">
                <a:cs typeface="Calibri"/>
              </a:rPr>
              <a:t>del </a:t>
            </a:r>
            <a:r>
              <a:rPr lang="fr-FR" sz="2800" spc="-20" dirty="0" err="1">
                <a:cs typeface="Calibri"/>
              </a:rPr>
              <a:t>titoli</a:t>
            </a:r>
            <a:r>
              <a:rPr lang="fr-FR" sz="2800" spc="-20" dirty="0">
                <a:cs typeface="Calibri"/>
              </a:rPr>
              <a:t> di</a:t>
            </a:r>
            <a:r>
              <a:rPr lang="fr-FR" sz="2800" dirty="0">
                <a:cs typeface="Calibri"/>
              </a:rPr>
              <a:t> </a:t>
            </a:r>
            <a:r>
              <a:rPr lang="fr-FR" sz="2800" spc="-25" dirty="0">
                <a:cs typeface="Calibri"/>
              </a:rPr>
              <a:t>Laurea</a:t>
            </a:r>
            <a:r>
              <a:rPr lang="fr-FR" sz="2800" spc="-15" dirty="0">
                <a:cs typeface="Calibri"/>
              </a:rPr>
              <a:t> M</a:t>
            </a:r>
            <a:r>
              <a:rPr lang="fr-FR" sz="2800" spc="-30" dirty="0">
                <a:cs typeface="Calibri"/>
              </a:rPr>
              <a:t>agistrale</a:t>
            </a:r>
            <a:r>
              <a:rPr lang="fr-FR" sz="2800" spc="-15" dirty="0">
                <a:cs typeface="Calibri"/>
              </a:rPr>
              <a:t> </a:t>
            </a:r>
            <a:r>
              <a:rPr lang="fr-FR" sz="2800" spc="-25" dirty="0" err="1">
                <a:cs typeface="Calibri"/>
              </a:rPr>
              <a:t>italiana</a:t>
            </a:r>
            <a:r>
              <a:rPr lang="fr-FR" sz="2800" dirty="0">
                <a:cs typeface="Calibri"/>
              </a:rPr>
              <a:t> </a:t>
            </a:r>
            <a:r>
              <a:rPr lang="fr-FR" sz="2800" spc="-5" dirty="0">
                <a:cs typeface="Calibri"/>
              </a:rPr>
              <a:t>e</a:t>
            </a:r>
            <a:r>
              <a:rPr lang="fr-FR" sz="2800" spc="-20" dirty="0">
                <a:cs typeface="Calibri"/>
              </a:rPr>
              <a:t> </a:t>
            </a:r>
            <a:r>
              <a:rPr lang="fr-FR" sz="2800" spc="-15" dirty="0">
                <a:cs typeface="Calibri"/>
              </a:rPr>
              <a:t>del </a:t>
            </a:r>
            <a:r>
              <a:rPr lang="fr-FR" sz="2800" spc="-615" dirty="0">
                <a:cs typeface="Calibri"/>
              </a:rPr>
              <a:t> </a:t>
            </a:r>
            <a:r>
              <a:rPr lang="fr-FR" sz="2800" b="1" spc="-30" dirty="0">
                <a:cs typeface="Calibri"/>
              </a:rPr>
              <a:t>Master</a:t>
            </a:r>
            <a:r>
              <a:rPr lang="fr-FR" sz="2800" b="1" spc="10" dirty="0">
                <a:cs typeface="Calibri"/>
              </a:rPr>
              <a:t> </a:t>
            </a:r>
            <a:r>
              <a:rPr lang="fr-FR" sz="2800" b="1" spc="-25" dirty="0">
                <a:cs typeface="Calibri"/>
              </a:rPr>
              <a:t>Langues,</a:t>
            </a:r>
            <a:r>
              <a:rPr lang="fr-FR" sz="2800" b="1" spc="25" dirty="0">
                <a:cs typeface="Calibri"/>
              </a:rPr>
              <a:t> </a:t>
            </a:r>
            <a:r>
              <a:rPr lang="fr-FR" sz="2800" b="1" spc="-35" dirty="0">
                <a:cs typeface="Calibri"/>
              </a:rPr>
              <a:t>Littératures</a:t>
            </a:r>
            <a:r>
              <a:rPr lang="fr-FR" sz="2800" b="1" spc="25" dirty="0">
                <a:cs typeface="Calibri"/>
              </a:rPr>
              <a:t> </a:t>
            </a:r>
            <a:r>
              <a:rPr lang="fr-FR" sz="2800" b="1" spc="-25" dirty="0">
                <a:cs typeface="Calibri"/>
              </a:rPr>
              <a:t>et</a:t>
            </a:r>
            <a:r>
              <a:rPr lang="fr-FR" sz="2800" b="1" spc="5" dirty="0">
                <a:cs typeface="Calibri"/>
              </a:rPr>
              <a:t> </a:t>
            </a:r>
            <a:r>
              <a:rPr lang="fr-FR" sz="2800" b="1" spc="-20" dirty="0">
                <a:cs typeface="Calibri"/>
              </a:rPr>
              <a:t>civilisations </a:t>
            </a:r>
            <a:r>
              <a:rPr lang="fr-FR" sz="2800" b="1" spc="-15" dirty="0">
                <a:cs typeface="Calibri"/>
              </a:rPr>
              <a:t> </a:t>
            </a:r>
            <a:r>
              <a:rPr lang="fr-FR" sz="2800" b="1" spc="-35" dirty="0">
                <a:cs typeface="Calibri"/>
              </a:rPr>
              <a:t>étrangères</a:t>
            </a:r>
            <a:r>
              <a:rPr lang="fr-FR" sz="2800" b="1" spc="65" dirty="0">
                <a:cs typeface="Calibri"/>
              </a:rPr>
              <a:t> </a:t>
            </a:r>
            <a:r>
              <a:rPr lang="fr-FR" sz="2800" b="1" spc="-25" dirty="0">
                <a:cs typeface="Calibri"/>
              </a:rPr>
              <a:t>et</a:t>
            </a:r>
            <a:r>
              <a:rPr lang="fr-FR" sz="2800" b="1" spc="10" dirty="0">
                <a:cs typeface="Calibri"/>
              </a:rPr>
              <a:t> </a:t>
            </a:r>
            <a:r>
              <a:rPr lang="fr-FR" sz="2800" b="1" spc="-25" dirty="0">
                <a:cs typeface="Calibri"/>
              </a:rPr>
              <a:t>régionales</a:t>
            </a:r>
            <a:r>
              <a:rPr lang="fr-FR" sz="2800" b="1" spc="5" dirty="0">
                <a:cs typeface="Calibri"/>
              </a:rPr>
              <a:t> </a:t>
            </a:r>
            <a:r>
              <a:rPr lang="fr-FR" sz="2800" spc="-5" dirty="0">
                <a:cs typeface="Calibri"/>
              </a:rPr>
              <a:t>-</a:t>
            </a:r>
            <a:r>
              <a:rPr lang="fr-FR" sz="2800" spc="15" dirty="0">
                <a:cs typeface="Calibri"/>
              </a:rPr>
              <a:t> </a:t>
            </a:r>
            <a:r>
              <a:rPr lang="fr-FR" sz="2800" spc="-40" dirty="0">
                <a:cs typeface="Calibri"/>
              </a:rPr>
              <a:t>Parcours</a:t>
            </a:r>
            <a:r>
              <a:rPr lang="fr-FR" sz="2800" spc="15" dirty="0">
                <a:cs typeface="Calibri"/>
              </a:rPr>
              <a:t> </a:t>
            </a:r>
            <a:r>
              <a:rPr lang="fr-FR" sz="2800" spc="-30" dirty="0">
                <a:cs typeface="Calibri"/>
              </a:rPr>
              <a:t>international </a:t>
            </a:r>
            <a:r>
              <a:rPr lang="fr-FR" sz="2800" spc="-25" dirty="0">
                <a:cs typeface="Calibri"/>
              </a:rPr>
              <a:t> </a:t>
            </a:r>
            <a:r>
              <a:rPr lang="fr-FR" sz="2800" spc="-30" dirty="0" err="1">
                <a:cs typeface="Calibri"/>
              </a:rPr>
              <a:t>dell’Université</a:t>
            </a:r>
            <a:r>
              <a:rPr lang="fr-FR" sz="2800" spc="55" dirty="0">
                <a:cs typeface="Calibri"/>
              </a:rPr>
              <a:t> </a:t>
            </a:r>
            <a:r>
              <a:rPr lang="fr-FR" sz="2800" spc="-30" dirty="0">
                <a:cs typeface="Calibri"/>
              </a:rPr>
              <a:t>Paris</a:t>
            </a:r>
            <a:r>
              <a:rPr lang="fr-FR" sz="2800" spc="25" dirty="0">
                <a:cs typeface="Calibri"/>
              </a:rPr>
              <a:t> </a:t>
            </a:r>
            <a:r>
              <a:rPr lang="fr-FR" sz="2800" spc="-30" dirty="0">
                <a:cs typeface="Calibri"/>
              </a:rPr>
              <a:t>Nanterre</a:t>
            </a:r>
            <a:endParaRPr lang="fr-FR" sz="2800" dirty="0">
              <a:cs typeface="Calibri"/>
            </a:endParaRPr>
          </a:p>
          <a:p>
            <a:pPr marL="354965" marR="4254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it-IT" sz="2800" spc="-15" dirty="0">
              <a:latin typeface="Calibri"/>
              <a:cs typeface="Calibri"/>
            </a:endParaRPr>
          </a:p>
          <a:p>
            <a:pPr marL="354965" marR="4254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tasse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universitarie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dovranno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essere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corrisposte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tutta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durata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percorso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all’Università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appartenenza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(UNIBO)</a:t>
            </a:r>
            <a:endParaRPr lang="it-IT" sz="2800" spc="-20" dirty="0">
              <a:latin typeface="Calibri"/>
              <a:cs typeface="Calibri"/>
            </a:endParaRPr>
          </a:p>
          <a:p>
            <a:pPr marL="354965" marR="4254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discussione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tesi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laurea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è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prevista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nella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sede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iscrizione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(UNIBO)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5A9B9A-EE8C-42E4-B896-F307623AC5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566" y="342138"/>
            <a:ext cx="65411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i="0" spc="-25" dirty="0"/>
              <a:t>Presentazione</a:t>
            </a:r>
            <a:r>
              <a:rPr sz="2800" i="0" spc="-5" dirty="0"/>
              <a:t> </a:t>
            </a:r>
            <a:r>
              <a:rPr sz="2800" i="0" spc="-15" dirty="0"/>
              <a:t>del</a:t>
            </a:r>
            <a:r>
              <a:rPr sz="2800" i="0" spc="5" dirty="0"/>
              <a:t> </a:t>
            </a:r>
            <a:r>
              <a:rPr sz="2800" i="0" spc="-20" dirty="0"/>
              <a:t>programma</a:t>
            </a:r>
            <a:r>
              <a:rPr sz="2800" i="0" spc="-50" dirty="0"/>
              <a:t> </a:t>
            </a:r>
            <a:r>
              <a:rPr sz="2800" i="0" spc="-10" dirty="0"/>
              <a:t>di</a:t>
            </a:r>
            <a:r>
              <a:rPr sz="2800" i="0" spc="-40" dirty="0"/>
              <a:t> </a:t>
            </a:r>
            <a:r>
              <a:rPr sz="2800" i="0" spc="-15" dirty="0"/>
              <a:t>doppio</a:t>
            </a:r>
            <a:r>
              <a:rPr sz="2800" i="0" spc="-30" dirty="0"/>
              <a:t> </a:t>
            </a:r>
            <a:r>
              <a:rPr sz="2800" i="0" spc="-25" dirty="0"/>
              <a:t>titolo</a:t>
            </a:r>
            <a:endParaRPr sz="2800" i="0" dirty="0"/>
          </a:p>
          <a:p>
            <a:pPr marL="1270" algn="ctr">
              <a:lnSpc>
                <a:spcPct val="100000"/>
              </a:lnSpc>
            </a:pPr>
            <a:r>
              <a:rPr sz="2800" b="1" i="0" spc="-25" dirty="0">
                <a:solidFill>
                  <a:srgbClr val="C00000"/>
                </a:solidFill>
                <a:latin typeface="Calibri"/>
                <a:cs typeface="Calibri"/>
              </a:rPr>
              <a:t>Requisiti</a:t>
            </a:r>
            <a:r>
              <a:rPr sz="2800" b="1" i="0" spc="-10" dirty="0">
                <a:solidFill>
                  <a:srgbClr val="C00000"/>
                </a:solidFill>
                <a:latin typeface="Calibri"/>
                <a:cs typeface="Calibri"/>
              </a:rPr>
              <a:t> di</a:t>
            </a:r>
            <a:r>
              <a:rPr sz="2800" b="1" i="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spc="-4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00" b="1" i="0" spc="-20" dirty="0" err="1">
                <a:solidFill>
                  <a:srgbClr val="C00000"/>
                </a:solidFill>
                <a:latin typeface="Calibri"/>
                <a:cs typeface="Calibri"/>
              </a:rPr>
              <a:t>mmissione</a:t>
            </a:r>
            <a:endParaRPr sz="2800" i="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5300" y="2025650"/>
            <a:ext cx="7465059" cy="3972241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30" dirty="0">
                <a:latin typeface="Calibri"/>
                <a:cs typeface="Calibri"/>
              </a:rPr>
              <a:t>Conoscenza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linguistica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richiesta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Francese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B1</a:t>
            </a:r>
            <a:endParaRPr sz="2800" dirty="0">
              <a:latin typeface="Calibri"/>
              <a:cs typeface="Calibri"/>
            </a:endParaRPr>
          </a:p>
          <a:p>
            <a:pPr marL="469900" marR="5080" lvl="1">
              <a:lnSpc>
                <a:spcPct val="99800"/>
              </a:lnSpc>
              <a:spcBef>
                <a:spcPts val="705"/>
              </a:spcBef>
            </a:pPr>
            <a:r>
              <a:rPr sz="2800" spc="-20" dirty="0">
                <a:latin typeface="Calibri"/>
                <a:cs typeface="Calibri"/>
              </a:rPr>
              <a:t>Sono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accettate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certificazioni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linguistiche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sulla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base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 </a:t>
            </a:r>
            <a:r>
              <a:rPr sz="2800" spc="-30" dirty="0">
                <a:latin typeface="Calibri"/>
                <a:cs typeface="Calibri"/>
              </a:rPr>
              <a:t>Quadro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Comune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Europeo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Riferimento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(tabella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 err="1">
                <a:latin typeface="Calibri"/>
                <a:cs typeface="Calibri"/>
              </a:rPr>
              <a:t>allegata</a:t>
            </a:r>
            <a:r>
              <a:rPr sz="2800" spc="-25" dirty="0">
                <a:latin typeface="Calibri"/>
                <a:cs typeface="Calibri"/>
              </a:rPr>
              <a:t>)</a:t>
            </a:r>
            <a:endParaRPr lang="it-IT" sz="2800" spc="-25" dirty="0">
              <a:latin typeface="Calibri"/>
              <a:cs typeface="Calibri"/>
            </a:endParaRPr>
          </a:p>
          <a:p>
            <a:pPr marL="469900" marR="5080" lvl="1">
              <a:lnSpc>
                <a:spcPct val="99800"/>
              </a:lnSpc>
              <a:spcBef>
                <a:spcPts val="705"/>
              </a:spcBef>
            </a:pPr>
            <a:endParaRPr sz="2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it-IT" sz="2800" spc="-30" dirty="0">
                <a:latin typeface="Calibri"/>
                <a:cs typeface="Calibri"/>
              </a:rPr>
              <a:t>È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prevista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una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selezione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sulla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di:</a:t>
            </a:r>
            <a:endParaRPr sz="28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615"/>
              </a:spcBef>
              <a:buFont typeface="Calibri" panose="020F0502020204030204" pitchFamily="34" charset="0"/>
              <a:buChar char="₋"/>
              <a:tabLst>
                <a:tab pos="698500" algn="l"/>
              </a:tabLst>
            </a:pPr>
            <a:r>
              <a:rPr sz="2800" spc="-10" dirty="0">
                <a:latin typeface="Calibri"/>
                <a:cs typeface="Calibri"/>
              </a:rPr>
              <a:t>Conoscenza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linguistica</a:t>
            </a:r>
            <a:endParaRPr sz="28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₋"/>
              <a:tabLst>
                <a:tab pos="698500" algn="l"/>
              </a:tabLst>
            </a:pPr>
            <a:r>
              <a:rPr sz="2800" spc="-35" dirty="0">
                <a:latin typeface="Calibri"/>
                <a:cs typeface="Calibri"/>
              </a:rPr>
              <a:t>Progetto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motivazionale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15FFF8-62EB-447F-A3CC-AEFB718163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Piano</a:t>
            </a:r>
            <a:r>
              <a:rPr sz="2800" b="1" i="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800" b="1" i="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spc="-5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800" b="1" i="0" dirty="0" err="1">
                <a:solidFill>
                  <a:srgbClr val="C00000"/>
                </a:solidFill>
                <a:latin typeface="Calibri"/>
                <a:cs typeface="Calibri"/>
              </a:rPr>
              <a:t>tudi</a:t>
            </a:r>
            <a:endParaRPr sz="2800" b="1" i="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7077" y="1640840"/>
            <a:ext cx="7153909" cy="54822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20955" indent="-287020" algn="just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Il </a:t>
            </a:r>
            <a:r>
              <a:rPr sz="2800" spc="-20" dirty="0">
                <a:latin typeface="Calibri"/>
                <a:cs typeface="Calibri"/>
              </a:rPr>
              <a:t>piano di </a:t>
            </a:r>
            <a:r>
              <a:rPr sz="2800" spc="-30" dirty="0">
                <a:latin typeface="Calibri"/>
                <a:cs typeface="Calibri"/>
              </a:rPr>
              <a:t>studi </a:t>
            </a:r>
            <a:r>
              <a:rPr sz="2800" spc="-20" dirty="0">
                <a:latin typeface="Calibri"/>
                <a:cs typeface="Calibri"/>
              </a:rPr>
              <a:t>di </a:t>
            </a:r>
            <a:r>
              <a:rPr sz="2800" spc="-30" dirty="0">
                <a:latin typeface="Calibri"/>
                <a:cs typeface="Calibri"/>
              </a:rPr>
              <a:t>riferimento </a:t>
            </a:r>
            <a:r>
              <a:rPr sz="2800" spc="-5" dirty="0">
                <a:latin typeface="Calibri"/>
                <a:cs typeface="Calibri"/>
              </a:rPr>
              <a:t>è </a:t>
            </a:r>
            <a:r>
              <a:rPr sz="2800" spc="-20" dirty="0">
                <a:latin typeface="Calibri"/>
                <a:cs typeface="Calibri"/>
              </a:rPr>
              <a:t>quello </a:t>
            </a:r>
            <a:r>
              <a:rPr sz="2800" spc="-35" dirty="0">
                <a:latin typeface="Calibri"/>
                <a:cs typeface="Calibri"/>
              </a:rPr>
              <a:t>previsto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 </a:t>
            </a:r>
            <a:r>
              <a:rPr sz="2800" spc="-1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LM in </a:t>
            </a:r>
            <a:r>
              <a:rPr sz="2800" spc="-40" dirty="0">
                <a:latin typeface="Calibri"/>
                <a:cs typeface="Calibri"/>
              </a:rPr>
              <a:t>Letterature </a:t>
            </a:r>
            <a:r>
              <a:rPr sz="2800" spc="-25" dirty="0">
                <a:latin typeface="Calibri"/>
                <a:cs typeface="Calibri"/>
              </a:rPr>
              <a:t>moderne, </a:t>
            </a:r>
            <a:r>
              <a:rPr sz="2800" spc="-35" dirty="0">
                <a:latin typeface="Calibri"/>
                <a:cs typeface="Calibri"/>
              </a:rPr>
              <a:t>comparate </a:t>
            </a:r>
            <a:r>
              <a:rPr sz="2800" spc="-5" dirty="0">
                <a:latin typeface="Calibri"/>
                <a:cs typeface="Calibri"/>
              </a:rPr>
              <a:t>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postcoloniali</a:t>
            </a:r>
            <a:endParaRPr lang="it-IT" sz="2800" spc="-30" dirty="0">
              <a:latin typeface="Calibri"/>
              <a:cs typeface="Calibri"/>
            </a:endParaRPr>
          </a:p>
          <a:p>
            <a:pPr marL="299085" marR="20955" indent="-287020" algn="just">
              <a:lnSpc>
                <a:spcPct val="99600"/>
              </a:lnSpc>
              <a:spcBef>
                <a:spcPts val="110"/>
              </a:spcBef>
              <a:buFont typeface="Arial MT"/>
              <a:buChar char="•"/>
              <a:tabLst>
                <a:tab pos="29972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99085" marR="161290" indent="-2870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25" dirty="0">
                <a:latin typeface="Calibri"/>
                <a:cs typeface="Calibri"/>
              </a:rPr>
              <a:t>Sono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previste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apposite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tabelle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corrispondenza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tra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il </a:t>
            </a:r>
            <a:r>
              <a:rPr sz="2800" spc="-20" dirty="0">
                <a:latin typeface="Calibri"/>
                <a:cs typeface="Calibri"/>
              </a:rPr>
              <a:t>piano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didattico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Unibo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quello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dell’Université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Paris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Nanterre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(tabelle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allegate</a:t>
            </a:r>
            <a:r>
              <a:rPr sz="2800" spc="-20" dirty="0">
                <a:latin typeface="Calibri"/>
                <a:cs typeface="Calibri"/>
              </a:rPr>
              <a:t>)</a:t>
            </a:r>
            <a:endParaRPr lang="it-IT" sz="2800" spc="-20" dirty="0">
              <a:latin typeface="Calibri"/>
              <a:cs typeface="Calibri"/>
            </a:endParaRPr>
          </a:p>
          <a:p>
            <a:pPr marL="299085" marR="161290" indent="-2870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compilazione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Piano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studi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sarà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vincolata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alle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tabelle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dell’Accordo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 dirty="0"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A67833-6E09-48D6-9DC3-5427AA5B74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800" b="1" i="0" dirty="0">
                <a:solidFill>
                  <a:srgbClr val="C00000"/>
                </a:solidFill>
                <a:latin typeface="Calibri"/>
                <a:cs typeface="Calibri"/>
              </a:rPr>
              <a:t>Piano</a:t>
            </a:r>
            <a:r>
              <a:rPr lang="it-IT" sz="2800" b="1" i="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dirty="0">
                <a:solidFill>
                  <a:srgbClr val="C00000"/>
                </a:solidFill>
                <a:latin typeface="Calibri"/>
                <a:cs typeface="Calibri"/>
              </a:rPr>
              <a:t>di studi -</a:t>
            </a:r>
            <a:r>
              <a:rPr lang="it-IT" sz="2800" b="1" i="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lang="it-IT" sz="2800" b="1" i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dirty="0">
                <a:solidFill>
                  <a:srgbClr val="C00000"/>
                </a:solidFill>
                <a:latin typeface="Calibri"/>
                <a:cs typeface="Calibri"/>
              </a:rPr>
              <a:t>anno</a:t>
            </a:r>
            <a:endParaRPr sz="2800" b="1" i="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8E432C-4933-4083-996C-221094AEA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2056" r="4456" b="5455"/>
          <a:stretch/>
        </p:blipFill>
        <p:spPr>
          <a:xfrm>
            <a:off x="779604" y="1797050"/>
            <a:ext cx="9134191" cy="4871831"/>
          </a:xfrm>
          <a:prstGeom prst="rect">
            <a:avLst/>
          </a:prstGeo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9BCA11E-B89F-4752-9599-F3DC1136CC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Piano</a:t>
            </a:r>
            <a:r>
              <a:rPr sz="2800" b="1" i="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800" b="1" i="0" dirty="0">
                <a:solidFill>
                  <a:srgbClr val="C00000"/>
                </a:solidFill>
                <a:latin typeface="Calibri"/>
                <a:cs typeface="Calibri"/>
              </a:rPr>
              <a:t>di studi </a:t>
            </a: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800" b="1" i="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800" b="1" i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0" dirty="0">
                <a:solidFill>
                  <a:srgbClr val="C00000"/>
                </a:solidFill>
                <a:latin typeface="Calibri"/>
                <a:cs typeface="Calibri"/>
              </a:rPr>
              <a:t>anno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7C66F8-5234-4947-8F82-5B7B355A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"/>
          <a:stretch/>
        </p:blipFill>
        <p:spPr>
          <a:xfrm>
            <a:off x="1079500" y="1568450"/>
            <a:ext cx="8534400" cy="51816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419BC-D9CC-4955-A642-9E2A09BDD5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11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800" b="1" i="0" dirty="0">
                <a:solidFill>
                  <a:srgbClr val="C00000"/>
                </a:solidFill>
              </a:rPr>
              <a:t>Piano</a:t>
            </a:r>
            <a:r>
              <a:rPr lang="it-IT" sz="2800" b="1" i="0" spc="-7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di studi -</a:t>
            </a:r>
            <a:r>
              <a:rPr lang="it-IT" sz="2800" b="1" i="0" spc="-8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II</a:t>
            </a:r>
            <a:r>
              <a:rPr lang="it-IT" sz="2800" b="1" i="0" spc="-2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anno</a:t>
            </a:r>
            <a:endParaRPr sz="2800" b="1" i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1913CD-8D67-4DAA-8139-7A924B51EB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D8DB9E-6D37-4122-B39A-DE90D8B7E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2771"/>
          <a:stretch/>
        </p:blipFill>
        <p:spPr>
          <a:xfrm>
            <a:off x="1340210" y="1568450"/>
            <a:ext cx="8012980" cy="52129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02" y="335407"/>
            <a:ext cx="75628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i="0" spc="-10" dirty="0"/>
              <a:t>Presentazione</a:t>
            </a:r>
            <a:r>
              <a:rPr sz="2800" i="0" spc="-25" dirty="0"/>
              <a:t> </a:t>
            </a:r>
            <a:r>
              <a:rPr sz="2800" i="0" dirty="0"/>
              <a:t>del</a:t>
            </a:r>
            <a:r>
              <a:rPr sz="2800" i="0" spc="-10" dirty="0"/>
              <a:t> </a:t>
            </a:r>
            <a:r>
              <a:rPr sz="2800" i="0" spc="-5" dirty="0"/>
              <a:t>programma</a:t>
            </a:r>
            <a:r>
              <a:rPr sz="2800" i="0" spc="20" dirty="0"/>
              <a:t> </a:t>
            </a:r>
            <a:r>
              <a:rPr sz="2800" i="0" spc="-5" dirty="0"/>
              <a:t>di</a:t>
            </a:r>
            <a:r>
              <a:rPr sz="2800" i="0" spc="5" dirty="0"/>
              <a:t> </a:t>
            </a:r>
            <a:r>
              <a:rPr sz="2800" i="0" spc="-5" dirty="0"/>
              <a:t>doppio</a:t>
            </a:r>
            <a:r>
              <a:rPr sz="2800" i="0" spc="-20" dirty="0"/>
              <a:t> </a:t>
            </a:r>
            <a:r>
              <a:rPr sz="2800" i="0" spc="-10" dirty="0"/>
              <a:t>titolo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800" b="1" i="0" dirty="0">
                <a:solidFill>
                  <a:srgbClr val="C00000"/>
                </a:solidFill>
              </a:rPr>
              <a:t>Piano</a:t>
            </a:r>
            <a:r>
              <a:rPr lang="it-IT" sz="2800" b="1" i="0" spc="-7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di studi -</a:t>
            </a:r>
            <a:r>
              <a:rPr lang="it-IT" sz="2800" b="1" i="0" spc="-8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II</a:t>
            </a:r>
            <a:r>
              <a:rPr lang="it-IT" sz="2800" b="1" i="0" spc="-20" dirty="0">
                <a:solidFill>
                  <a:srgbClr val="C00000"/>
                </a:solidFill>
              </a:rPr>
              <a:t> </a:t>
            </a:r>
            <a:r>
              <a:rPr lang="it-IT" sz="2800" b="1" i="0" dirty="0">
                <a:solidFill>
                  <a:srgbClr val="C00000"/>
                </a:solidFill>
              </a:rPr>
              <a:t>anno</a:t>
            </a:r>
            <a:endParaRPr sz="2800" b="1" i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F090BD-BDD2-4602-AEA0-A0F949B705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EE8370-5A8C-4A92-92C0-E06CA702A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 r="1330" b="1534"/>
          <a:stretch/>
        </p:blipFill>
        <p:spPr>
          <a:xfrm>
            <a:off x="1322387" y="1568450"/>
            <a:ext cx="8048625" cy="510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2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573</Words>
  <Application>Microsoft Office PowerPoint</Application>
  <PresentationFormat>Personalizzato</PresentationFormat>
  <Paragraphs>85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 MT</vt:lpstr>
      <vt:lpstr>Calibri</vt:lpstr>
      <vt:lpstr>Comic Sans MS</vt:lpstr>
      <vt:lpstr>Office Theme</vt:lpstr>
      <vt:lpstr>Dipartimento di Lingue, Letterature e Culture Moderne</vt:lpstr>
      <vt:lpstr>Presentazione standard di PowerPoint</vt:lpstr>
      <vt:lpstr>Presentazione standard di PowerPoint</vt:lpstr>
      <vt:lpstr>Presentazione del programma di doppio titolo Requisiti di ammissione</vt:lpstr>
      <vt:lpstr>Presentazione del programma di doppio titolo Piano di studi</vt:lpstr>
      <vt:lpstr>Presentazione del programma di doppio titolo Piano di studi - I anno</vt:lpstr>
      <vt:lpstr>Presentazione del programma di doppio titolo Piano di studi - I anno</vt:lpstr>
      <vt:lpstr>Presentazione del programma di doppio titolo Piano di studi - II anno</vt:lpstr>
      <vt:lpstr>Presentazione del programma di doppio titolo Piano di studi - II anno</vt:lpstr>
      <vt:lpstr>Presentazione del programma di doppio titolo Piano di studi - II anno</vt:lpstr>
      <vt:lpstr>Presentazione del programma di doppio titolo Mobilità</vt:lpstr>
      <vt:lpstr>Presentazione del programma di doppio titolo Mobilità</vt:lpstr>
      <vt:lpstr>Presentazione standard di PowerPoint</vt:lpstr>
      <vt:lpstr>Presentazione del programma di doppio titolo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Percorso di doppio titolo Unibo-Université Paris Ouest Nanterre la Défense</dc:title>
  <dc:creator>desideria.santella2</dc:creator>
  <cp:lastModifiedBy>Cristina Fossati</cp:lastModifiedBy>
  <cp:revision>14</cp:revision>
  <dcterms:created xsi:type="dcterms:W3CDTF">2021-11-09T10:07:21Z</dcterms:created>
  <dcterms:modified xsi:type="dcterms:W3CDTF">2025-07-07T13:47:06Z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2021-11-09T00:00:00Z</vt:filetime>
  </property>
</Properties>
</file>